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14"/>
  </p:notesMasterIdLst>
  <p:handoutMasterIdLst>
    <p:handoutMasterId r:id="rId15"/>
  </p:handoutMasterIdLst>
  <p:sldIdLst>
    <p:sldId id="2772" r:id="rId2"/>
    <p:sldId id="2900" r:id="rId3"/>
    <p:sldId id="2875" r:id="rId4"/>
    <p:sldId id="391" r:id="rId5"/>
    <p:sldId id="2888" r:id="rId6"/>
    <p:sldId id="2890" r:id="rId7"/>
    <p:sldId id="393" r:id="rId8"/>
    <p:sldId id="2891" r:id="rId9"/>
    <p:sldId id="2892" r:id="rId10"/>
    <p:sldId id="2898" r:id="rId11"/>
    <p:sldId id="2889" r:id="rId12"/>
    <p:sldId id="2899" r:id="rId13"/>
  </p:sldIdLst>
  <p:sldSz cx="12192000" cy="6858000"/>
  <p:notesSz cx="6796088" cy="9925050"/>
  <p:embeddedFontLst>
    <p:embeddedFont>
      <p:font typeface="Book Antiqua" panose="02040602050305030304" pitchFamily="18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Wingdings 3" panose="05040102010807070707" pitchFamily="18" charset="2"/>
      <p:regular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Arial Rounded MT Bold" panose="020B0604020202020204" charset="0"/>
      <p:regular r:id="rId26"/>
      <p:bold r:id="rId2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B9BD5"/>
    <a:srgbClr val="ECECEC"/>
    <a:srgbClr val="063D79"/>
    <a:srgbClr val="003399"/>
    <a:srgbClr val="C00101"/>
    <a:srgbClr val="FFE4DD"/>
    <a:srgbClr val="003C7F"/>
    <a:srgbClr val="E8CFB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7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3A81D6E-8154-4370-9E6F-61D70EE3691A}" type="slidenum">
              <a:rPr lang="de-DE">
                <a:latin typeface="Arial" charset="0"/>
              </a:rPr>
              <a:pPr/>
              <a:t>4</a:t>
            </a:fld>
            <a:endParaRPr lang="de-DE">
              <a:latin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23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C92A9914-F4C9-4F6D-9F10-FE761CA6A2DE}" type="slidenum">
              <a:rPr lang="de-DE">
                <a:latin typeface="Arial" charset="0"/>
              </a:rPr>
              <a:pPr/>
              <a:t>7</a:t>
            </a:fld>
            <a:endParaRPr lang="de-DE">
              <a:latin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67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5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952351-557D-4DC4-9AE2-801C987D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Klicken um das Titelformat zu bearbeiten</a:t>
            </a:r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7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27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9972276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en-US" sz="3200" kern="0" dirty="0">
                <a:solidFill>
                  <a:srgbClr val="1F5394"/>
                </a:solidFill>
                <a:latin typeface="+mj-lt"/>
              </a:rPr>
              <a:t>Model with Batch Service and Threshold Control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5.5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CB9B4-CE3C-4738-BB64-C2932862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Probabilities and System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D0B28B-BDC1-44D8-81A2-730CCAA75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10668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each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state probability vector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Non-stationary analysis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Steady state for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endParaRPr lang="de-DE" b="0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dirty="0"/>
                  <a:t>Numerical Solution: </a:t>
                </a:r>
                <a:br>
                  <a:rPr lang="en-US" dirty="0"/>
                </a:br>
                <a:r>
                  <a:rPr lang="en-US" dirty="0"/>
                  <a:t>left eigenvector of transition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or using power method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DD0B28B-BDC1-44D8-81A2-730CCAA7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10668000" cy="5486400"/>
              </a:xfrm>
              <a:blipFill>
                <a:blip r:embed="rId3"/>
                <a:stretch>
                  <a:fillRect l="-229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7CFF62-76C4-4F7C-AAA4-8EFB48672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A9E2599-9830-4F8F-B126-4BCF59126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84037"/>
            <a:ext cx="4328719" cy="10654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A2E465-0BCA-4575-B07C-D1AF0358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6"/>
          <a:stretch/>
        </p:blipFill>
        <p:spPr>
          <a:xfrm>
            <a:off x="760141" y="3124200"/>
            <a:ext cx="2016853" cy="7382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B005757-65AF-419F-8931-FBD3F6EFF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510481"/>
            <a:ext cx="2449585" cy="6711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DD64D2-97A8-4C60-ADF1-5B1AA303B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84"/>
          <a:stretch/>
        </p:blipFill>
        <p:spPr>
          <a:xfrm>
            <a:off x="3312253" y="4400994"/>
            <a:ext cx="1633652" cy="72145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C56E732-DC48-4370-AA31-B521D8931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340" y="693757"/>
            <a:ext cx="590346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A7A40-8074-4E74-824D-D4A60A0D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Probabilities at Arbitrary Observation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334612-EC0A-4358-BE3A-A5C786DED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State probability vector at arbitrary times 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/>
                  <a:t>r.v.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number of customers in queue at an arbitrary time</a:t>
                </a:r>
              </a:p>
              <a:p>
                <a:pPr lvl="1"/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indicates if the service is active and serving a batch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=1) </m:t>
                    </m:r>
                  </m:oMath>
                </a14:m>
                <a:r>
                  <a:rPr lang="en-US" dirty="0"/>
                  <a:t>or idle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Relation to state probabilities at embedding times is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334612-EC0A-4358-BE3A-A5C786DED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7204A0-6090-43BE-848B-60AC26370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ADD401-ACF3-4053-AD50-2C3DC69CC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2"/>
          <a:stretch/>
        </p:blipFill>
        <p:spPr>
          <a:xfrm>
            <a:off x="182621" y="3496826"/>
            <a:ext cx="6579633" cy="24467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0E28D1-D26D-459F-B9A9-CF00817F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66808"/>
            <a:ext cx="3556932" cy="6878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D25C3E-4A87-4188-BDB2-4F9CD17F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644941"/>
            <a:ext cx="2650921" cy="3187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FCE42C-1908-492F-9B62-A394FD17F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003" y="3704942"/>
            <a:ext cx="2114026" cy="318782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0ECF1EEA-4383-45E3-AB99-CFC684E6ECB9}"/>
              </a:ext>
            </a:extLst>
          </p:cNvPr>
          <p:cNvSpPr/>
          <p:nvPr/>
        </p:nvSpPr>
        <p:spPr bwMode="auto">
          <a:xfrm>
            <a:off x="6516366" y="3658747"/>
            <a:ext cx="736134" cy="457200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8524A53-7C31-4D97-9025-330B1A550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118" y="4308672"/>
            <a:ext cx="1375794" cy="4278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070045-7C16-4C49-90B9-F228C9C4B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7942" y="4792375"/>
            <a:ext cx="2550253" cy="10234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6C682C-1085-442D-A91C-E7E51CD73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001" y="5670015"/>
            <a:ext cx="2416029" cy="9647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4BEBB85-C452-4325-9B90-2D27A67AFA9B}"/>
              </a:ext>
            </a:extLst>
          </p:cNvPr>
          <p:cNvSpPr txBox="1"/>
          <p:nvPr/>
        </p:nvSpPr>
        <p:spPr>
          <a:xfrm>
            <a:off x="7755112" y="419913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blocking </a:t>
            </a:r>
          </a:p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probability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8F65690-1813-4091-9FD8-B3AC6C824EAA}"/>
              </a:ext>
            </a:extLst>
          </p:cNvPr>
          <p:cNvSpPr txBox="1"/>
          <p:nvPr/>
        </p:nvSpPr>
        <p:spPr>
          <a:xfrm>
            <a:off x="7786032" y="4944208"/>
            <a:ext cx="182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mean waiting </a:t>
            </a:r>
            <a:b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</a:br>
            <a:r>
              <a:rPr lang="en-US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1640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C20A2C3-0515-4E4B-9608-CB0A43A4F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38800" y="3610207"/>
            <a:ext cx="5753100" cy="3238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5487B5-EAA9-48CA-83C8-0D6FBAA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7A568E-F6CB-4A8D-BE81-8168C073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7D55AE-8315-45EC-94CB-7417A7092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00700" y="0"/>
            <a:ext cx="5753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CA6C88-101F-481C-A191-A7347CA98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410200" cy="5105400"/>
              </a:xfrm>
            </p:spPr>
            <p:txBody>
              <a:bodyPr/>
              <a:lstStyle/>
              <a:p>
                <a:r>
                  <a:rPr lang="en-US" dirty="0"/>
                  <a:t>At lower traffic intensity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the waiting time is long, since the system has to wait for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customers to arrive before a service period can start</a:t>
                </a:r>
              </a:p>
              <a:p>
                <a:r>
                  <a:rPr lang="en-US" dirty="0"/>
                  <a:t>At higher traffic intensity, the mean waiting time depends rather more on the type of service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Optimum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depends strongly on system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Thus, each system should be configured </a:t>
                </a:r>
                <a:r>
                  <a:rPr lang="en-US" dirty="0" err="1"/>
                  <a:t>invidually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CA6C88-101F-481C-A191-A7347CA98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410200" cy="5105400"/>
              </a:xfrm>
              <a:blipFill>
                <a:blip r:embed="rId6"/>
                <a:stretch>
                  <a:fillRect l="-450" t="-477" r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00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6248400" y="3200400"/>
            <a:ext cx="5715000" cy="1447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None/>
            </a:pPr>
            <a:r>
              <a:rPr lang="en-US" sz="1800" b="1" noProof="0" dirty="0">
                <a:solidFill>
                  <a:schemeClr val="accent5"/>
                </a:solidFill>
              </a:rPr>
              <a:t>5 	Analysis of Non-Markovian Systems</a:t>
            </a:r>
          </a:p>
          <a:p>
            <a:pPr marL="0" indent="0" defTabSz="268288">
              <a:buNone/>
            </a:pPr>
            <a:r>
              <a:rPr lang="en-US" sz="1600" b="1" noProof="0" dirty="0">
                <a:solidFill>
                  <a:schemeClr val="accent5"/>
                </a:solidFill>
              </a:rPr>
              <a:t>	</a:t>
            </a:r>
            <a:r>
              <a:rPr lang="en-US" sz="1600" noProof="0" dirty="0"/>
              <a:t>5.1 Discrete-Time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5.2 Method of Embedded Markov Chain</a:t>
            </a:r>
          </a:p>
          <a:p>
            <a:pPr marL="0" indent="0" defTabSz="268288">
              <a:buNone/>
            </a:pPr>
            <a:r>
              <a:rPr lang="en-US" sz="1600" noProof="0" dirty="0"/>
              <a:t>		5.2.1 Power Method for Numerical Derivation</a:t>
            </a:r>
          </a:p>
          <a:p>
            <a:pPr marL="0" indent="0" defTabSz="268288">
              <a:buNone/>
            </a:pPr>
            <a:r>
              <a:rPr lang="en-US" sz="1600" noProof="0" dirty="0"/>
              <a:t>		5.2.2 Notion of Embedding Times</a:t>
            </a:r>
          </a:p>
          <a:p>
            <a:pPr marL="0" indent="0" defTabSz="268288">
              <a:buNone/>
            </a:pPr>
            <a:r>
              <a:rPr lang="en-US" sz="1600" noProof="0" dirty="0"/>
              <a:t>		5.2.3 Kleinrock’s Result</a:t>
            </a:r>
          </a:p>
          <a:p>
            <a:pPr marL="0" indent="0" defTabSz="268288">
              <a:buNone/>
            </a:pPr>
            <a:endParaRPr lang="en-US" sz="1600" noProof="0" dirty="0"/>
          </a:p>
          <a:p>
            <a:pPr marL="0" indent="0" defTabSz="268288">
              <a:buNone/>
            </a:pPr>
            <a:r>
              <a:rPr lang="en-US" sz="1600" noProof="0" dirty="0"/>
              <a:t>	5.3 Delay System M/GI/1 </a:t>
            </a:r>
          </a:p>
          <a:p>
            <a:pPr marL="0" indent="0" defTabSz="268288">
              <a:buNone/>
            </a:pPr>
            <a:r>
              <a:rPr lang="en-US" sz="1600" noProof="0" dirty="0"/>
              <a:t>		5.3.1 Model Structure and Parameters</a:t>
            </a:r>
          </a:p>
          <a:p>
            <a:pPr marL="0" indent="0" defTabSz="268288">
              <a:buNone/>
            </a:pPr>
            <a:r>
              <a:rPr lang="en-US" sz="1600" noProof="0" dirty="0"/>
              <a:t>		5.3.2 Markov Chain and State Transition</a:t>
            </a:r>
          </a:p>
          <a:p>
            <a:pPr marL="0" indent="0" defTabSz="268288">
              <a:buNone/>
            </a:pPr>
            <a:r>
              <a:rPr lang="en-US" sz="1600" noProof="0" dirty="0"/>
              <a:t>		5.3.3 State Equation</a:t>
            </a:r>
          </a:p>
          <a:p>
            <a:pPr marL="0" indent="0" defTabSz="268288">
              <a:buNone/>
            </a:pPr>
            <a:r>
              <a:rPr lang="en-US" sz="1600" noProof="0" dirty="0"/>
              <a:t>		5.3.4 State Probabilities </a:t>
            </a:r>
          </a:p>
          <a:p>
            <a:pPr marL="0" indent="0" defTabSz="268288">
              <a:buNone/>
            </a:pPr>
            <a:r>
              <a:rPr lang="en-US" sz="1600" noProof="0" dirty="0"/>
              <a:t>		5.3.5 Delay Distribution</a:t>
            </a:r>
          </a:p>
          <a:p>
            <a:pPr marL="0" indent="0" defTabSz="268288">
              <a:buNone/>
            </a:pPr>
            <a:r>
              <a:rPr lang="en-US" sz="1600" noProof="0" dirty="0"/>
              <a:t>		5.3.6 Other System Characteristics </a:t>
            </a:r>
          </a:p>
          <a:p>
            <a:pPr marL="0" indent="0" defTabSz="268288">
              <a:buNone/>
            </a:pPr>
            <a:r>
              <a:rPr lang="en-US" sz="1600" noProof="0" dirty="0"/>
              <a:t>		5.3.7 State Probabilities at Arbitrary Time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715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None/>
            </a:pPr>
            <a:endParaRPr lang="en-US" sz="1800" b="1" dirty="0">
              <a:solidFill>
                <a:schemeClr val="accent5"/>
              </a:solidFill>
            </a:endParaRPr>
          </a:p>
          <a:p>
            <a:pPr marL="0" indent="0" defTabSz="268288">
              <a:buNone/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b="0" kern="0" dirty="0"/>
              <a:t>5.4 Delay System GI/M/1</a:t>
            </a:r>
          </a:p>
          <a:p>
            <a:pPr marL="0" indent="0" defTabSz="268288">
              <a:buNone/>
            </a:pPr>
            <a:r>
              <a:rPr lang="en-US" sz="1600" b="0" kern="0" dirty="0"/>
              <a:t>		5.4.1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5.4.2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5.4.3 State Probabilities</a:t>
            </a:r>
          </a:p>
          <a:p>
            <a:pPr marL="0" indent="0" defTabSz="268288">
              <a:buNone/>
            </a:pPr>
            <a:r>
              <a:rPr lang="en-US" sz="1600" b="0" kern="0" dirty="0"/>
              <a:t>		5.4.4 State Analysis with Geometric Approach</a:t>
            </a:r>
          </a:p>
          <a:p>
            <a:pPr marL="0" indent="0" defTabSz="268288">
              <a:buNone/>
            </a:pPr>
            <a:r>
              <a:rPr lang="en-US" sz="1600" b="0" kern="0" dirty="0"/>
              <a:t>		5.4.5 Waiting Time Distribution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5.5 Model with Batch Service and Threshold Control</a:t>
            </a:r>
          </a:p>
          <a:p>
            <a:pPr marL="0" indent="0" defTabSz="268288">
              <a:buNone/>
            </a:pPr>
            <a:r>
              <a:rPr lang="en-US" sz="1600" b="0" kern="0" dirty="0"/>
              <a:t>		5.5.1 Model Structure and Parameters</a:t>
            </a:r>
          </a:p>
          <a:p>
            <a:pPr marL="0" indent="0" defTabSz="268288">
              <a:buNone/>
            </a:pPr>
            <a:r>
              <a:rPr lang="en-US" sz="1600" b="0" kern="0" dirty="0"/>
              <a:t>		5.5.2 Markov Chain and State Transition</a:t>
            </a:r>
          </a:p>
          <a:p>
            <a:pPr marL="0" indent="0" defTabSz="268288">
              <a:buNone/>
            </a:pPr>
            <a:r>
              <a:rPr lang="en-US" sz="1600" b="0" kern="0" dirty="0"/>
              <a:t>		5.5.3 State Probabilities and System Characteristics</a:t>
            </a:r>
          </a:p>
          <a:p>
            <a:pPr marL="0" indent="0" defTabSz="268288">
              <a:buNone/>
            </a:pPr>
            <a:endParaRPr lang="en-US" sz="1600" b="0" kern="0" dirty="0"/>
          </a:p>
          <a:p>
            <a:pPr marL="0" indent="0" defTabSz="268288">
              <a:buNone/>
            </a:pPr>
            <a:r>
              <a:rPr lang="en-US" sz="1600" b="0" kern="0" dirty="0"/>
              <a:t>	5.6 Results for Continuous-Time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5.6.1 Characteristics of GI/GI/1 Delay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5.6.2 Lindley Integral Eq. GI/GI/1 Systems</a:t>
            </a:r>
          </a:p>
          <a:p>
            <a:pPr marL="0" indent="0" defTabSz="268288">
              <a:buNone/>
            </a:pPr>
            <a:r>
              <a:rPr lang="en-US" sz="1600" b="0" kern="0" dirty="0"/>
              <a:t>		5.6.3 Kingman’s Approximation of Mean Waiting Times</a:t>
            </a:r>
          </a:p>
        </p:txBody>
      </p:sp>
    </p:spTree>
    <p:extLst>
      <p:ext uri="{BB962C8B-B14F-4D97-AF65-F5344CB8AC3E}">
        <p14:creationId xmlns:p14="http://schemas.microsoft.com/office/powerpoint/2010/main" val="155084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Model with Batch Service and Threshold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3650226"/>
                <a:ext cx="11277600" cy="3131574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Poisson </a:t>
                </a:r>
                <a:r>
                  <a:rPr lang="de-DE" dirty="0" err="1"/>
                  <a:t>arrival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r>
                  <a:rPr lang="de-DE" dirty="0"/>
                  <a:t> with </a:t>
                </a:r>
                <a:r>
                  <a:rPr lang="de-DE" dirty="0" err="1"/>
                  <a:t>arrival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de-DE" b="0" dirty="0"/>
              </a:p>
              <a:p>
                <a:r>
                  <a:rPr lang="de-DE" dirty="0"/>
                  <a:t>Limited </a:t>
                </a:r>
                <a:r>
                  <a:rPr lang="de-DE" dirty="0" err="1"/>
                  <a:t>waiting</a:t>
                </a:r>
                <a:r>
                  <a:rPr lang="de-DE" dirty="0"/>
                  <a:t> </a:t>
                </a:r>
                <a:r>
                  <a:rPr lang="de-DE" dirty="0" err="1"/>
                  <a:t>room</a:t>
                </a:r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waiting</a:t>
                </a:r>
                <a:r>
                  <a:rPr lang="de-DE" dirty="0"/>
                  <a:t> </a:t>
                </a:r>
                <a:r>
                  <a:rPr lang="de-DE" dirty="0" err="1"/>
                  <a:t>places</a:t>
                </a:r>
                <a:endParaRPr lang="de-DE" dirty="0"/>
              </a:p>
              <a:p>
                <a:r>
                  <a:rPr lang="de-DE" b="1" dirty="0">
                    <a:solidFill>
                      <a:schemeClr val="accent5"/>
                    </a:solidFill>
                  </a:rPr>
                  <a:t>Group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service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unit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dirty="0"/>
                  <a:t>with K </a:t>
                </a:r>
                <a:r>
                  <a:rPr lang="de-DE" dirty="0" err="1"/>
                  <a:t>service</a:t>
                </a:r>
                <a:r>
                  <a:rPr lang="de-DE" dirty="0"/>
                  <a:t> </a:t>
                </a:r>
                <a:r>
                  <a:rPr lang="de-DE" dirty="0" err="1"/>
                  <a:t>places</a:t>
                </a:r>
                <a:r>
                  <a:rPr lang="de-DE" dirty="0"/>
                  <a:t> and </a:t>
                </a:r>
                <a:r>
                  <a:rPr lang="de-DE" dirty="0" err="1"/>
                  <a:t>generally</a:t>
                </a:r>
                <a:r>
                  <a:rPr lang="de-DE" dirty="0"/>
                  <a:t> </a:t>
                </a:r>
                <a:r>
                  <a:rPr lang="de-DE" dirty="0" err="1"/>
                  <a:t>distributed</a:t>
                </a:r>
                <a:r>
                  <a:rPr lang="de-DE" dirty="0"/>
                  <a:t> </a:t>
                </a:r>
                <a:r>
                  <a:rPr lang="de-DE" dirty="0" err="1"/>
                  <a:t>service</a:t>
                </a:r>
                <a:r>
                  <a:rPr lang="de-DE" dirty="0"/>
                  <a:t>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de-DE" dirty="0"/>
              </a:p>
              <a:p>
                <a:r>
                  <a:rPr lang="de-DE" b="1" dirty="0" err="1">
                    <a:solidFill>
                      <a:schemeClr val="accent5"/>
                    </a:solidFill>
                  </a:rPr>
                  <a:t>Starting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</a:rPr>
                  <a:t>threshold</a:t>
                </a:r>
                <a:r>
                  <a:rPr lang="de-DE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</m:t>
                    </m:r>
                  </m:oMath>
                </a14:m>
                <a:r>
                  <a:rPr lang="de-DE" dirty="0">
                    <a:sym typeface="Symbol" pitchFamily="18" charset="2"/>
                  </a:rPr>
                  <a:t> with </a:t>
                </a:r>
                <a:r>
                  <a:rPr lang="de-DE" dirty="0" err="1">
                    <a:sym typeface="Symbol" pitchFamily="18" charset="2"/>
                  </a:rPr>
                  <a:t>the</a:t>
                </a:r>
                <a:r>
                  <a:rPr lang="de-DE" dirty="0">
                    <a:sym typeface="Symbol" pitchFamily="18" charset="2"/>
                  </a:rPr>
                  <a:t> </a:t>
                </a:r>
                <a:r>
                  <a:rPr lang="de-DE" dirty="0" err="1">
                    <a:sym typeface="Symbol" pitchFamily="18" charset="2"/>
                  </a:rPr>
                  <a:t>following</a:t>
                </a:r>
                <a:r>
                  <a:rPr lang="de-DE" dirty="0">
                    <a:sym typeface="Symbol" pitchFamily="18" charset="2"/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  <a:sym typeface="Symbol" pitchFamily="18" charset="2"/>
                  </a:rPr>
                  <a:t>trigger</a:t>
                </a:r>
                <a:r>
                  <a:rPr lang="de-DE" b="1" dirty="0">
                    <a:solidFill>
                      <a:schemeClr val="accent5"/>
                    </a:solidFill>
                    <a:sym typeface="Symbol" pitchFamily="18" charset="2"/>
                  </a:rPr>
                  <a:t> </a:t>
                </a:r>
                <a:r>
                  <a:rPr lang="de-DE" b="1" dirty="0" err="1">
                    <a:solidFill>
                      <a:schemeClr val="accent5"/>
                    </a:solidFill>
                    <a:sym typeface="Symbol" pitchFamily="18" charset="2"/>
                  </a:rPr>
                  <a:t>mechanism</a:t>
                </a:r>
                <a:r>
                  <a:rPr lang="de-DE" b="1" dirty="0">
                    <a:solidFill>
                      <a:schemeClr val="accent5"/>
                    </a:solidFill>
                    <a:sym typeface="Symbol" pitchFamily="18" charset="2"/>
                  </a:rPr>
                  <a:t> </a:t>
                </a:r>
                <a:r>
                  <a:rPr lang="de-DE" dirty="0">
                    <a:sym typeface="Symbol" pitchFamily="18" charset="2"/>
                  </a:rPr>
                  <a:t>a</a:t>
                </a:r>
                <a:r>
                  <a:rPr lang="en-US" dirty="0"/>
                  <a:t>t the end of an operation</a:t>
                </a:r>
                <a:endParaRPr lang="de-DE" dirty="0">
                  <a:sym typeface="Symbol" pitchFamily="18" charset="2"/>
                </a:endParaRPr>
              </a:p>
              <a:p>
                <a:pPr lvl="1"/>
                <a:r>
                  <a:rPr lang="en-US" dirty="0"/>
                  <a:t>server is loaded and started immediately if at least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  <a:sym typeface="Symbol" pitchFamily="18" charset="2"/>
                      </a:rPr>
                      <m:t></m:t>
                    </m:r>
                  </m:oMath>
                </a14:m>
                <a:r>
                  <a:rPr lang="en-US" dirty="0"/>
                  <a:t> customers are waiting to be processed </a:t>
                </a:r>
              </a:p>
              <a:p>
                <a:pPr lvl="1"/>
                <a:r>
                  <a:rPr lang="en-US" dirty="0"/>
                  <a:t>If there are fewer than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  <a:sym typeface="Symbol" pitchFamily="18" charset="2"/>
                      </a:rPr>
                      <m:t></m:t>
                    </m:r>
                  </m:oMath>
                </a14:m>
                <a:r>
                  <a:rPr lang="en-US" dirty="0"/>
                  <a:t> customers in the queue, the system waits until the starting threshold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  <a:sym typeface="Symbol" pitchFamily="18" charset="2"/>
                      </a:rPr>
                      <m:t> </m:t>
                    </m:r>
                  </m:oMath>
                </a14:m>
                <a:r>
                  <a:rPr lang="en-US" dirty="0"/>
                  <a:t>is reached, before the next operation begins.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650226"/>
                <a:ext cx="11277600" cy="3131574"/>
              </a:xfrm>
              <a:blipFill>
                <a:blip r:embed="rId5"/>
                <a:stretch>
                  <a:fillRect l="-216" t="-973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69FF6E-8F15-484C-BA80-7151227DB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0CA2F3-C6F5-4CD0-B68C-CA24A79287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4" t="3976" b="4697"/>
          <a:stretch/>
        </p:blipFill>
        <p:spPr>
          <a:xfrm>
            <a:off x="2133600" y="685800"/>
            <a:ext cx="8066015" cy="2819400"/>
          </a:xfrm>
          <a:prstGeom prst="rect">
            <a:avLst/>
          </a:prstGeom>
        </p:spPr>
      </p:pic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865B9F3A-3312-489C-84DE-0FA1C11D3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753974"/>
              </p:ext>
            </p:extLst>
          </p:nvPr>
        </p:nvGraphicFramePr>
        <p:xfrm>
          <a:off x="6400800" y="3468124"/>
          <a:ext cx="43243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7" imgW="4323757" imgH="646405" progId="Equation.DSMT4">
                  <p:embed/>
                </p:oleObj>
              </mc:Choice>
              <mc:Fallback>
                <p:oleObj name="Equation" r:id="rId7" imgW="4323757" imgH="64640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0800" y="3468124"/>
                        <a:ext cx="4324350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8405AD-8320-4F3C-895C-8CE14632C881}"/>
                  </a:ext>
                </a:extLst>
              </p:cNvPr>
              <p:cNvSpPr txBox="1"/>
              <p:nvPr/>
            </p:nvSpPr>
            <p:spPr>
              <a:xfrm>
                <a:off x="328137" y="762000"/>
                <a:ext cx="1699504" cy="421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de-DE" sz="20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de-DE" sz="2000" b="0" i="0" smtClean="0">
                            <a:latin typeface="Cambria Math" panose="02040503050406030204" pitchFamily="18" charset="0"/>
                          </a:rPr>
                          <m:t>GI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b="0" dirty="0">
                    <a:latin typeface="+mn-lt"/>
                  </a:rPr>
                  <a:t>/1-S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B8405AD-8320-4F3C-895C-8CE14632C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37" y="762000"/>
                <a:ext cx="1699504" cy="421462"/>
              </a:xfrm>
              <a:prstGeom prst="rect">
                <a:avLst/>
              </a:prstGeom>
              <a:blipFill>
                <a:blip r:embed="rId9"/>
                <a:stretch>
                  <a:fillRect t="-1449" r="-28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CEBF44-19C0-4663-934C-28FDEC60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0"/>
            <a:ext cx="793002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7A6908-E24A-4D85-A311-D4A64BF5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F393DF-A788-4570-8350-B3C747685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3657600" cy="5105400"/>
              </a:xfrm>
            </p:spPr>
            <p:txBody>
              <a:bodyPr/>
              <a:lstStyle/>
              <a:p>
                <a:r>
                  <a:rPr lang="en-US" dirty="0"/>
                  <a:t>R.V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number of</a:t>
                </a:r>
                <a:br>
                  <a:rPr lang="en-US" dirty="0"/>
                </a:br>
                <a:r>
                  <a:rPr lang="en-US" b="1" dirty="0">
                    <a:solidFill>
                      <a:schemeClr val="accent5"/>
                    </a:solidFill>
                  </a:rPr>
                  <a:t>customers in the queue </a:t>
                </a:r>
                <a:r>
                  <a:rPr lang="en-US" dirty="0"/>
                  <a:t>of the M/GI</a:t>
                </a:r>
                <a:r>
                  <a:rPr lang="en-US" baseline="30000" dirty="0"/>
                  <a:t>[</a:t>
                </a:r>
                <a14:m>
                  <m:oMath xmlns:m="http://schemas.openxmlformats.org/officeDocument/2006/math">
                    <m:r>
                      <a:rPr lang="de-DE" b="1" i="0" baseline="3000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baseline="30000" dirty="0"/>
                  <a:t>,K]</a:t>
                </a:r>
                <a:r>
                  <a:rPr lang="en-US" dirty="0"/>
                  <a:t>/1-S queue</a:t>
                </a:r>
              </a:p>
              <a:p>
                <a:endParaRPr lang="en-US" dirty="0"/>
              </a:p>
              <a:p>
                <a:r>
                  <a:rPr lang="en-US" dirty="0"/>
                  <a:t>System state is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not reflecting the total number of customers in the system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9F393DF-A788-4570-8350-B3C747685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3657600" cy="5105400"/>
              </a:xfrm>
              <a:blipFill>
                <a:blip r:embed="rId3"/>
                <a:stretch>
                  <a:fillRect l="-667" t="-477" r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5A6E4-5622-4CF5-92FC-D736B481D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731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67F09-0729-42E9-AEC7-CC01FDC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Cases in the State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Case 1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number of customers to start the server is not yet reached</a:t>
                </a:r>
              </a:p>
              <a:p>
                <a:pPr lvl="1"/>
                <a:r>
                  <a:rPr lang="en-US" dirty="0"/>
                  <a:t>further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customers still have to arrive before service starts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Case 2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customers in the queue</a:t>
                </a:r>
              </a:p>
              <a:p>
                <a:pPr lvl="1"/>
                <a:r>
                  <a:rPr lang="en-US" dirty="0"/>
                  <a:t>new service period will be started in which </a:t>
                </a:r>
                <a:br>
                  <a:rPr lang="en-US" dirty="0"/>
                </a:br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customers are served (group service)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Case 3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immediately after service end, the next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requests from queue are served</a:t>
                </a:r>
              </a:p>
              <a:p>
                <a:pPr lvl="1"/>
                <a:r>
                  <a:rPr lang="en-US" dirty="0"/>
                  <a:t>remaining customers will stay in the queue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  <a:blipFill>
                <a:blip r:embed="rId2"/>
                <a:stretch>
                  <a:fillRect l="-395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523DD-98D0-4791-A94C-7762F311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8E450A-0019-4F68-88E1-E3D3B355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62" y="1037063"/>
            <a:ext cx="590346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8D8F5157-FDDE-4EA5-B820-6F2C8A778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Embedded Markov Chain</a:t>
                </a:r>
              </a:p>
              <a:p>
                <a:pPr lvl="1"/>
                <a:r>
                  <a:rPr lang="en-US" dirty="0"/>
                  <a:t>service time is the only non-Markovian model component </a:t>
                </a:r>
              </a:p>
              <a:p>
                <a:pPr lvl="1"/>
                <a:r>
                  <a:rPr lang="en-US" dirty="0"/>
                  <a:t>embedding point </a:t>
                </a:r>
                <a:r>
                  <a:rPr lang="en-US" b="1" dirty="0">
                    <a:solidFill>
                      <a:schemeClr val="accent5"/>
                    </a:solidFill>
                    <a:ea typeface="+mn-ea"/>
                  </a:rPr>
                  <a:t>immediately before service ends</a:t>
                </a:r>
                <a:br>
                  <a:rPr lang="en-US" b="1" dirty="0">
                    <a:solidFill>
                      <a:schemeClr val="accent5"/>
                    </a:solidFill>
                    <a:ea typeface="+mn-ea"/>
                  </a:rPr>
                </a:br>
                <a:r>
                  <a:rPr lang="en-US" dirty="0"/>
                  <a:t>(deliberately chosen here due to purposeful analysis)</a:t>
                </a:r>
              </a:p>
              <a:p>
                <a:r>
                  <a:rPr lang="en-US" dirty="0"/>
                  <a:t>Note that we chose regeneration points instants </a:t>
                </a:r>
                <a:br>
                  <a:rPr lang="en-US" dirty="0"/>
                </a:br>
                <a:r>
                  <a:rPr lang="en-US" dirty="0"/>
                  <a:t>immediately after service ends for M/GI/1 delay system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System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immediately before service end</a:t>
                </a:r>
              </a:p>
              <a:p>
                <a:r>
                  <a:rPr lang="en-US" dirty="0"/>
                  <a:t>State probability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at embedding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r>
                  <a:rPr lang="en-US" dirty="0"/>
                  <a:t>Transition probability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8D8F5157-FDDE-4EA5-B820-6F2C8A778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and State Transition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FB5B86-B6B4-4764-A3C9-E5A8EC6C5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959100" y="2990850"/>
            <a:ext cx="1588" cy="4714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V="1">
            <a:off x="3725864" y="3224214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3725863" y="3224214"/>
            <a:ext cx="2524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 flipV="1">
            <a:off x="3978276" y="2990851"/>
            <a:ext cx="3175" cy="233363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3978276" y="2990850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V="1">
            <a:off x="4362450" y="2667001"/>
            <a:ext cx="1588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4362451" y="2752725"/>
            <a:ext cx="3841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7489825" y="2990850"/>
            <a:ext cx="573088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V="1">
            <a:off x="8062914" y="873126"/>
            <a:ext cx="1587" cy="238125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8062914" y="2752725"/>
            <a:ext cx="319087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8382001" y="2514600"/>
            <a:ext cx="574675" cy="158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8956675" y="2514600"/>
            <a:ext cx="1588" cy="947738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>
            <a:off x="3725863" y="3462339"/>
            <a:ext cx="5230812" cy="1587"/>
          </a:xfrm>
          <a:prstGeom prst="line">
            <a:avLst/>
          </a:prstGeom>
          <a:noFill/>
          <a:ln w="4763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143001" y="308461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pSp>
        <p:nvGrpSpPr>
          <p:cNvPr id="14356" name="Group 20"/>
          <p:cNvGrpSpPr>
            <a:grpSpLocks/>
          </p:cNvGrpSpPr>
          <p:nvPr/>
        </p:nvGrpSpPr>
        <p:grpSpPr bwMode="auto">
          <a:xfrm>
            <a:off x="8193824" y="786150"/>
            <a:ext cx="3346450" cy="2331660"/>
            <a:chOff x="2156" y="1686"/>
            <a:chExt cx="1843" cy="1667"/>
          </a:xfrm>
        </p:grpSpPr>
        <p:sp>
          <p:nvSpPr>
            <p:cNvPr id="14359" name="Line 21"/>
            <p:cNvSpPr>
              <a:spLocks noChangeShapeType="1"/>
            </p:cNvSpPr>
            <p:nvPr/>
          </p:nvSpPr>
          <p:spPr bwMode="auto">
            <a:xfrm>
              <a:off x="2270" y="1788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0" name="Line 22"/>
            <p:cNvSpPr>
              <a:spLocks noChangeShapeType="1"/>
            </p:cNvSpPr>
            <p:nvPr/>
          </p:nvSpPr>
          <p:spPr bwMode="auto">
            <a:xfrm>
              <a:off x="2270" y="1992"/>
              <a:ext cx="161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1" name="Line 23"/>
            <p:cNvSpPr>
              <a:spLocks noChangeShapeType="1"/>
            </p:cNvSpPr>
            <p:nvPr/>
          </p:nvSpPr>
          <p:spPr bwMode="auto">
            <a:xfrm flipV="1">
              <a:off x="2431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2" name="Line 24"/>
            <p:cNvSpPr>
              <a:spLocks noChangeShapeType="1"/>
            </p:cNvSpPr>
            <p:nvPr/>
          </p:nvSpPr>
          <p:spPr bwMode="auto">
            <a:xfrm>
              <a:off x="3476" y="169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3" name="Line 25"/>
            <p:cNvSpPr>
              <a:spLocks noChangeShapeType="1"/>
            </p:cNvSpPr>
            <p:nvPr/>
          </p:nvSpPr>
          <p:spPr bwMode="auto">
            <a:xfrm>
              <a:off x="3556" y="1842"/>
              <a:ext cx="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4" name="Line 26"/>
            <p:cNvSpPr>
              <a:spLocks noChangeShapeType="1"/>
            </p:cNvSpPr>
            <p:nvPr/>
          </p:nvSpPr>
          <p:spPr bwMode="auto">
            <a:xfrm>
              <a:off x="3636" y="1842"/>
              <a:ext cx="1" cy="150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5" name="Line 27"/>
            <p:cNvSpPr>
              <a:spLocks noChangeShapeType="1"/>
            </p:cNvSpPr>
            <p:nvPr/>
          </p:nvSpPr>
          <p:spPr bwMode="auto">
            <a:xfrm>
              <a:off x="3636" y="1992"/>
              <a:ext cx="82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6" name="Line 28"/>
            <p:cNvSpPr>
              <a:spLocks noChangeShapeType="1"/>
            </p:cNvSpPr>
            <p:nvPr/>
          </p:nvSpPr>
          <p:spPr bwMode="auto">
            <a:xfrm>
              <a:off x="3718" y="2139"/>
              <a:ext cx="280" cy="1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7" name="Line 29"/>
            <p:cNvSpPr>
              <a:spLocks noChangeShapeType="1"/>
            </p:cNvSpPr>
            <p:nvPr/>
          </p:nvSpPr>
          <p:spPr bwMode="auto">
            <a:xfrm flipV="1">
              <a:off x="3998" y="1938"/>
              <a:ext cx="1" cy="147"/>
            </a:xfrm>
            <a:prstGeom prst="line">
              <a:avLst/>
            </a:prstGeom>
            <a:noFill/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8" name="AutoShape 30"/>
            <p:cNvSpPr>
              <a:spLocks noChangeAspect="1" noChangeArrowheads="1" noTextEdit="1"/>
            </p:cNvSpPr>
            <p:nvPr/>
          </p:nvSpPr>
          <p:spPr bwMode="auto">
            <a:xfrm>
              <a:off x="2156" y="1686"/>
              <a:ext cx="1787" cy="162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69" name="Rectangle 31"/>
            <p:cNvSpPr>
              <a:spLocks noChangeArrowheads="1"/>
            </p:cNvSpPr>
            <p:nvPr/>
          </p:nvSpPr>
          <p:spPr bwMode="auto">
            <a:xfrm>
              <a:off x="2220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1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14370" name="Rectangle 32"/>
            <p:cNvSpPr>
              <a:spLocks noChangeArrowheads="1"/>
            </p:cNvSpPr>
            <p:nvPr/>
          </p:nvSpPr>
          <p:spPr bwMode="auto">
            <a:xfrm>
              <a:off x="2306" y="3144"/>
              <a:ext cx="7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900" b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14371" name="Rectangle 33"/>
            <p:cNvSpPr>
              <a:spLocks noChangeArrowheads="1"/>
            </p:cNvSpPr>
            <p:nvPr/>
          </p:nvSpPr>
          <p:spPr bwMode="auto">
            <a:xfrm>
              <a:off x="3596" y="3077"/>
              <a:ext cx="4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2100" b="0">
                  <a:solidFill>
                    <a:srgbClr val="000000"/>
                  </a:solidFill>
                  <a:latin typeface="Book Antiqua" pitchFamily="18" charset="0"/>
                </a:rPr>
                <a:t>t</a:t>
              </a:r>
              <a:endParaRPr lang="de-DE"/>
            </a:p>
          </p:txBody>
        </p:sp>
        <p:sp>
          <p:nvSpPr>
            <p:cNvPr id="14372" name="Rectangle 34"/>
            <p:cNvSpPr>
              <a:spLocks noChangeArrowheads="1"/>
            </p:cNvSpPr>
            <p:nvPr/>
          </p:nvSpPr>
          <p:spPr bwMode="auto">
            <a:xfrm>
              <a:off x="3684" y="3144"/>
              <a:ext cx="226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900" b="0">
                  <a:solidFill>
                    <a:srgbClr val="000000"/>
                  </a:solidFill>
                  <a:latin typeface="Book Antiqua" pitchFamily="18" charset="0"/>
                </a:rPr>
                <a:t>n+1</a:t>
              </a:r>
              <a:endParaRPr lang="de-DE"/>
            </a:p>
          </p:txBody>
        </p:sp>
        <p:sp>
          <p:nvSpPr>
            <p:cNvPr id="14373" name="Freeform 35"/>
            <p:cNvSpPr>
              <a:spLocks/>
            </p:cNvSpPr>
            <p:nvPr/>
          </p:nvSpPr>
          <p:spPr bwMode="auto">
            <a:xfrm>
              <a:off x="2303" y="1754"/>
              <a:ext cx="5" cy="1189"/>
            </a:xfrm>
            <a:custGeom>
              <a:avLst/>
              <a:gdLst>
                <a:gd name="T0" fmla="*/ 5 w 5"/>
                <a:gd name="T1" fmla="*/ 2 h 1189"/>
                <a:gd name="T2" fmla="*/ 5 w 5"/>
                <a:gd name="T3" fmla="*/ 0 h 1189"/>
                <a:gd name="T4" fmla="*/ 0 w 5"/>
                <a:gd name="T5" fmla="*/ 0 h 1189"/>
                <a:gd name="T6" fmla="*/ 0 w 5"/>
                <a:gd name="T7" fmla="*/ 1189 h 1189"/>
                <a:gd name="T8" fmla="*/ 5 w 5"/>
                <a:gd name="T9" fmla="*/ 1189 h 1189"/>
                <a:gd name="T10" fmla="*/ 5 w 5"/>
                <a:gd name="T11" fmla="*/ 1186 h 1189"/>
                <a:gd name="T12" fmla="*/ 5 w 5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189">
                  <a:moveTo>
                    <a:pt x="5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5" y="1189"/>
                  </a:lnTo>
                  <a:lnTo>
                    <a:pt x="5" y="1186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4" name="Freeform 36"/>
            <p:cNvSpPr>
              <a:spLocks/>
            </p:cNvSpPr>
            <p:nvPr/>
          </p:nvSpPr>
          <p:spPr bwMode="auto">
            <a:xfrm>
              <a:off x="2265" y="2938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5" name="Freeform 37"/>
            <p:cNvSpPr>
              <a:spLocks/>
            </p:cNvSpPr>
            <p:nvPr/>
          </p:nvSpPr>
          <p:spPr bwMode="auto">
            <a:xfrm>
              <a:off x="2265" y="277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6" name="Freeform 38"/>
            <p:cNvSpPr>
              <a:spLocks/>
            </p:cNvSpPr>
            <p:nvPr/>
          </p:nvSpPr>
          <p:spPr bwMode="auto">
            <a:xfrm>
              <a:off x="2265" y="2600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7" name="Freeform 39"/>
            <p:cNvSpPr>
              <a:spLocks/>
            </p:cNvSpPr>
            <p:nvPr/>
          </p:nvSpPr>
          <p:spPr bwMode="auto">
            <a:xfrm>
              <a:off x="2265" y="2347"/>
              <a:ext cx="86" cy="5"/>
            </a:xfrm>
            <a:custGeom>
              <a:avLst/>
              <a:gdLst>
                <a:gd name="T0" fmla="*/ 3 w 86"/>
                <a:gd name="T1" fmla="*/ 0 h 5"/>
                <a:gd name="T2" fmla="*/ 0 w 86"/>
                <a:gd name="T3" fmla="*/ 0 h 5"/>
                <a:gd name="T4" fmla="*/ 0 w 86"/>
                <a:gd name="T5" fmla="*/ 5 h 5"/>
                <a:gd name="T6" fmla="*/ 86 w 86"/>
                <a:gd name="T7" fmla="*/ 5 h 5"/>
                <a:gd name="T8" fmla="*/ 86 w 86"/>
                <a:gd name="T9" fmla="*/ 0 h 5"/>
                <a:gd name="T10" fmla="*/ 83 w 86"/>
                <a:gd name="T11" fmla="*/ 0 h 5"/>
                <a:gd name="T12" fmla="*/ 3 w 8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5">
                  <a:moveTo>
                    <a:pt x="3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6" y="5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8" name="Freeform 40"/>
            <p:cNvSpPr>
              <a:spLocks/>
            </p:cNvSpPr>
            <p:nvPr/>
          </p:nvSpPr>
          <p:spPr bwMode="auto">
            <a:xfrm>
              <a:off x="2277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79" name="Rectangle 41"/>
            <p:cNvSpPr>
              <a:spLocks noChangeArrowheads="1"/>
            </p:cNvSpPr>
            <p:nvPr/>
          </p:nvSpPr>
          <p:spPr bwMode="auto">
            <a:xfrm>
              <a:off x="215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80" name="Rectangle 42"/>
            <p:cNvSpPr>
              <a:spLocks noChangeArrowheads="1"/>
            </p:cNvSpPr>
            <p:nvPr/>
          </p:nvSpPr>
          <p:spPr bwMode="auto">
            <a:xfrm>
              <a:off x="215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14381" name="Rectangle 43"/>
            <p:cNvSpPr>
              <a:spLocks noChangeArrowheads="1"/>
            </p:cNvSpPr>
            <p:nvPr/>
          </p:nvSpPr>
          <p:spPr bwMode="auto">
            <a:xfrm>
              <a:off x="2156" y="254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14382" name="Rectangle 44"/>
            <p:cNvSpPr>
              <a:spLocks noChangeArrowheads="1"/>
            </p:cNvSpPr>
            <p:nvPr/>
          </p:nvSpPr>
          <p:spPr bwMode="auto">
            <a:xfrm>
              <a:off x="2168" y="2270"/>
              <a:ext cx="35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i</a:t>
              </a:r>
              <a:endParaRPr lang="de-DE"/>
            </a:p>
          </p:txBody>
        </p:sp>
        <p:sp>
          <p:nvSpPr>
            <p:cNvPr id="14383" name="Oval 45"/>
            <p:cNvSpPr>
              <a:spLocks noChangeArrowheads="1"/>
            </p:cNvSpPr>
            <p:nvPr/>
          </p:nvSpPr>
          <p:spPr bwMode="auto">
            <a:xfrm>
              <a:off x="2282" y="2323"/>
              <a:ext cx="55" cy="5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4" name="Oval 46"/>
            <p:cNvSpPr>
              <a:spLocks noChangeArrowheads="1"/>
            </p:cNvSpPr>
            <p:nvPr/>
          </p:nvSpPr>
          <p:spPr bwMode="auto">
            <a:xfrm>
              <a:off x="2282" y="2579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5" name="Oval 47"/>
            <p:cNvSpPr>
              <a:spLocks noChangeArrowheads="1"/>
            </p:cNvSpPr>
            <p:nvPr/>
          </p:nvSpPr>
          <p:spPr bwMode="auto">
            <a:xfrm>
              <a:off x="2282" y="2746"/>
              <a:ext cx="55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6" name="Oval 48"/>
            <p:cNvSpPr>
              <a:spLocks noChangeArrowheads="1"/>
            </p:cNvSpPr>
            <p:nvPr/>
          </p:nvSpPr>
          <p:spPr bwMode="auto">
            <a:xfrm>
              <a:off x="2282" y="2917"/>
              <a:ext cx="55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7" name="Freeform 49"/>
            <p:cNvSpPr>
              <a:spLocks/>
            </p:cNvSpPr>
            <p:nvPr/>
          </p:nvSpPr>
          <p:spPr bwMode="auto">
            <a:xfrm>
              <a:off x="3708" y="1754"/>
              <a:ext cx="4" cy="1189"/>
            </a:xfrm>
            <a:custGeom>
              <a:avLst/>
              <a:gdLst>
                <a:gd name="T0" fmla="*/ 4 w 4"/>
                <a:gd name="T1" fmla="*/ 2 h 1189"/>
                <a:gd name="T2" fmla="*/ 4 w 4"/>
                <a:gd name="T3" fmla="*/ 0 h 1189"/>
                <a:gd name="T4" fmla="*/ 0 w 4"/>
                <a:gd name="T5" fmla="*/ 0 h 1189"/>
                <a:gd name="T6" fmla="*/ 0 w 4"/>
                <a:gd name="T7" fmla="*/ 1189 h 1189"/>
                <a:gd name="T8" fmla="*/ 4 w 4"/>
                <a:gd name="T9" fmla="*/ 1189 h 1189"/>
                <a:gd name="T10" fmla="*/ 4 w 4"/>
                <a:gd name="T11" fmla="*/ 1186 h 1189"/>
                <a:gd name="T12" fmla="*/ 4 w 4"/>
                <a:gd name="T13" fmla="*/ 2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1189">
                  <a:moveTo>
                    <a:pt x="4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1189"/>
                  </a:lnTo>
                  <a:lnTo>
                    <a:pt x="4" y="1189"/>
                  </a:lnTo>
                  <a:lnTo>
                    <a:pt x="4" y="118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 w="952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8" name="Freeform 50"/>
            <p:cNvSpPr>
              <a:spLocks/>
            </p:cNvSpPr>
            <p:nvPr/>
          </p:nvSpPr>
          <p:spPr bwMode="auto">
            <a:xfrm>
              <a:off x="3670" y="2938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89" name="Freeform 51"/>
            <p:cNvSpPr>
              <a:spLocks/>
            </p:cNvSpPr>
            <p:nvPr/>
          </p:nvSpPr>
          <p:spPr bwMode="auto">
            <a:xfrm>
              <a:off x="3670" y="277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0" name="Freeform 52"/>
            <p:cNvSpPr>
              <a:spLocks/>
            </p:cNvSpPr>
            <p:nvPr/>
          </p:nvSpPr>
          <p:spPr bwMode="auto">
            <a:xfrm>
              <a:off x="3670" y="2600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1" name="Freeform 53"/>
            <p:cNvSpPr>
              <a:spLocks/>
            </p:cNvSpPr>
            <p:nvPr/>
          </p:nvSpPr>
          <p:spPr bwMode="auto">
            <a:xfrm>
              <a:off x="3670" y="2094"/>
              <a:ext cx="85" cy="5"/>
            </a:xfrm>
            <a:custGeom>
              <a:avLst/>
              <a:gdLst>
                <a:gd name="T0" fmla="*/ 2 w 85"/>
                <a:gd name="T1" fmla="*/ 0 h 5"/>
                <a:gd name="T2" fmla="*/ 0 w 85"/>
                <a:gd name="T3" fmla="*/ 0 h 5"/>
                <a:gd name="T4" fmla="*/ 0 w 85"/>
                <a:gd name="T5" fmla="*/ 5 h 5"/>
                <a:gd name="T6" fmla="*/ 85 w 85"/>
                <a:gd name="T7" fmla="*/ 5 h 5"/>
                <a:gd name="T8" fmla="*/ 85 w 85"/>
                <a:gd name="T9" fmla="*/ 0 h 5"/>
                <a:gd name="T10" fmla="*/ 83 w 85"/>
                <a:gd name="T11" fmla="*/ 0 h 5"/>
                <a:gd name="T12" fmla="*/ 2 w 8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5" h="5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2" name="Freeform 54"/>
            <p:cNvSpPr>
              <a:spLocks/>
            </p:cNvSpPr>
            <p:nvPr/>
          </p:nvSpPr>
          <p:spPr bwMode="auto">
            <a:xfrm>
              <a:off x="3679" y="1704"/>
              <a:ext cx="57" cy="128"/>
            </a:xfrm>
            <a:custGeom>
              <a:avLst/>
              <a:gdLst>
                <a:gd name="T0" fmla="*/ 0 w 57"/>
                <a:gd name="T1" fmla="*/ 128 h 128"/>
                <a:gd name="T2" fmla="*/ 29 w 57"/>
                <a:gd name="T3" fmla="*/ 0 h 128"/>
                <a:gd name="T4" fmla="*/ 57 w 57"/>
                <a:gd name="T5" fmla="*/ 128 h 128"/>
                <a:gd name="T6" fmla="*/ 0 w 57"/>
                <a:gd name="T7" fmla="*/ 128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" h="128">
                  <a:moveTo>
                    <a:pt x="0" y="128"/>
                  </a:moveTo>
                  <a:lnTo>
                    <a:pt x="29" y="0"/>
                  </a:lnTo>
                  <a:lnTo>
                    <a:pt x="57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3" name="Rectangle 55"/>
            <p:cNvSpPr>
              <a:spLocks noChangeArrowheads="1"/>
            </p:cNvSpPr>
            <p:nvPr/>
          </p:nvSpPr>
          <p:spPr bwMode="auto">
            <a:xfrm>
              <a:off x="3816" y="2886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0</a:t>
              </a:r>
              <a:endParaRPr lang="de-DE"/>
            </a:p>
          </p:txBody>
        </p:sp>
        <p:sp>
          <p:nvSpPr>
            <p:cNvPr id="14394" name="Rectangle 56"/>
            <p:cNvSpPr>
              <a:spLocks noChangeArrowheads="1"/>
            </p:cNvSpPr>
            <p:nvPr/>
          </p:nvSpPr>
          <p:spPr bwMode="auto">
            <a:xfrm>
              <a:off x="3816" y="2717"/>
              <a:ext cx="5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1</a:t>
              </a:r>
              <a:endParaRPr lang="de-DE"/>
            </a:p>
          </p:txBody>
        </p:sp>
        <p:sp>
          <p:nvSpPr>
            <p:cNvPr id="14395" name="Rectangle 57"/>
            <p:cNvSpPr>
              <a:spLocks noChangeArrowheads="1"/>
            </p:cNvSpPr>
            <p:nvPr/>
          </p:nvSpPr>
          <p:spPr bwMode="auto">
            <a:xfrm>
              <a:off x="3816" y="2546"/>
              <a:ext cx="5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00"/>
                  </a:solidFill>
                  <a:latin typeface="Book Antiqua" pitchFamily="18" charset="0"/>
                </a:rPr>
                <a:t>2</a:t>
              </a:r>
              <a:endParaRPr lang="de-DE"/>
            </a:p>
          </p:txBody>
        </p:sp>
        <p:sp>
          <p:nvSpPr>
            <p:cNvPr id="14396" name="Rectangle 58"/>
            <p:cNvSpPr>
              <a:spLocks noChangeArrowheads="1"/>
            </p:cNvSpPr>
            <p:nvPr/>
          </p:nvSpPr>
          <p:spPr bwMode="auto">
            <a:xfrm>
              <a:off x="3827" y="2019"/>
              <a:ext cx="28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j</a:t>
              </a:r>
              <a:endParaRPr lang="de-DE"/>
            </a:p>
          </p:txBody>
        </p:sp>
        <p:sp>
          <p:nvSpPr>
            <p:cNvPr id="14397" name="Oval 59"/>
            <p:cNvSpPr>
              <a:spLocks noChangeArrowheads="1"/>
            </p:cNvSpPr>
            <p:nvPr/>
          </p:nvSpPr>
          <p:spPr bwMode="auto">
            <a:xfrm>
              <a:off x="3686" y="2070"/>
              <a:ext cx="53" cy="48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8" name="Oval 60"/>
            <p:cNvSpPr>
              <a:spLocks noChangeArrowheads="1"/>
            </p:cNvSpPr>
            <p:nvPr/>
          </p:nvSpPr>
          <p:spPr bwMode="auto">
            <a:xfrm>
              <a:off x="3686" y="2579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99" name="Oval 61"/>
            <p:cNvSpPr>
              <a:spLocks noChangeArrowheads="1"/>
            </p:cNvSpPr>
            <p:nvPr/>
          </p:nvSpPr>
          <p:spPr bwMode="auto">
            <a:xfrm>
              <a:off x="3686" y="2746"/>
              <a:ext cx="53" cy="50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00" name="Oval 62"/>
            <p:cNvSpPr>
              <a:spLocks noChangeArrowheads="1"/>
            </p:cNvSpPr>
            <p:nvPr/>
          </p:nvSpPr>
          <p:spPr bwMode="auto">
            <a:xfrm>
              <a:off x="3686" y="2917"/>
              <a:ext cx="53" cy="47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01" name="Line 63"/>
            <p:cNvSpPr>
              <a:spLocks noChangeShapeType="1"/>
            </p:cNvSpPr>
            <p:nvPr/>
          </p:nvSpPr>
          <p:spPr bwMode="auto">
            <a:xfrm flipV="1">
              <a:off x="2306" y="2096"/>
              <a:ext cx="1361" cy="2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02" name="Freeform 64"/>
            <p:cNvSpPr>
              <a:spLocks/>
            </p:cNvSpPr>
            <p:nvPr/>
          </p:nvSpPr>
          <p:spPr bwMode="auto">
            <a:xfrm>
              <a:off x="3572" y="2068"/>
              <a:ext cx="95" cy="88"/>
            </a:xfrm>
            <a:custGeom>
              <a:avLst/>
              <a:gdLst>
                <a:gd name="T0" fmla="*/ 0 w 95"/>
                <a:gd name="T1" fmla="*/ 0 h 88"/>
                <a:gd name="T2" fmla="*/ 95 w 95"/>
                <a:gd name="T3" fmla="*/ 28 h 88"/>
                <a:gd name="T4" fmla="*/ 17 w 95"/>
                <a:gd name="T5" fmla="*/ 88 h 88"/>
                <a:gd name="T6" fmla="*/ 53 w 95"/>
                <a:gd name="T7" fmla="*/ 35 h 88"/>
                <a:gd name="T8" fmla="*/ 0 w 9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88">
                  <a:moveTo>
                    <a:pt x="0" y="0"/>
                  </a:moveTo>
                  <a:lnTo>
                    <a:pt x="95" y="28"/>
                  </a:lnTo>
                  <a:lnTo>
                    <a:pt x="17" y="88"/>
                  </a:lnTo>
                  <a:lnTo>
                    <a:pt x="53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03" name="Rectangle 65"/>
            <p:cNvSpPr>
              <a:spLocks noChangeArrowheads="1"/>
            </p:cNvSpPr>
            <p:nvPr/>
          </p:nvSpPr>
          <p:spPr bwMode="auto">
            <a:xfrm>
              <a:off x="2876" y="1981"/>
              <a:ext cx="6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500" b="0">
                  <a:solidFill>
                    <a:srgbClr val="0000FF"/>
                  </a:solidFill>
                  <a:latin typeface="Book Antiqua" pitchFamily="18" charset="0"/>
                </a:rPr>
                <a:t>p</a:t>
              </a:r>
              <a:endParaRPr lang="de-DE"/>
            </a:p>
          </p:txBody>
        </p:sp>
        <p:sp>
          <p:nvSpPr>
            <p:cNvPr id="14404" name="Rectangle 66"/>
            <p:cNvSpPr>
              <a:spLocks noChangeArrowheads="1"/>
            </p:cNvSpPr>
            <p:nvPr/>
          </p:nvSpPr>
          <p:spPr bwMode="auto">
            <a:xfrm>
              <a:off x="2943" y="2061"/>
              <a:ext cx="48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300" b="0">
                  <a:solidFill>
                    <a:srgbClr val="0000FF"/>
                  </a:solidFill>
                  <a:latin typeface="Book Antiqua" pitchFamily="18" charset="0"/>
                </a:rPr>
                <a:t>ij</a:t>
              </a:r>
              <a:endParaRPr lang="de-DE"/>
            </a:p>
          </p:txBody>
        </p:sp>
      </p:grpSp>
      <p:sp>
        <p:nvSpPr>
          <p:cNvPr id="14357" name="Rectangle 67"/>
          <p:cNvSpPr>
            <a:spLocks noChangeArrowheads="1"/>
          </p:cNvSpPr>
          <p:nvPr/>
        </p:nvSpPr>
        <p:spPr bwMode="auto">
          <a:xfrm>
            <a:off x="1143001" y="3141763"/>
            <a:ext cx="18473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endParaRPr lang="de-DE"/>
          </a:p>
        </p:txBody>
      </p:sp>
      <p:graphicFrame>
        <p:nvGraphicFramePr>
          <p:cNvPr id="14358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771640"/>
              </p:ext>
            </p:extLst>
          </p:nvPr>
        </p:nvGraphicFramePr>
        <p:xfrm>
          <a:off x="685800" y="4953000"/>
          <a:ext cx="29289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6" imgW="1726451" imgH="266584" progId="">
                  <p:embed/>
                </p:oleObj>
              </mc:Choice>
              <mc:Fallback>
                <p:oleObj name="Equation" r:id="rId6" imgW="1726451" imgH="266584" progId="">
                  <p:embed/>
                  <p:pic>
                    <p:nvPicPr>
                      <p:cNvPr id="14358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53000"/>
                        <a:ext cx="2928937" cy="4524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8E450A-0019-4F68-88E1-E3D3B355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693757"/>
            <a:ext cx="5903460" cy="5105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567F09-0729-42E9-AEC7-CC01FDC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is the number of customers arriving during service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Case 1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Case 2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Case 3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  <a:blipFill>
                <a:blip r:embed="rId4"/>
                <a:stretch>
                  <a:fillRect l="-395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523DD-98D0-4791-A94C-7762F311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8</a:t>
            </a:fld>
            <a:endParaRPr lang="en-US" noProof="0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0C15F5DC-C956-4F62-AD3C-FBFF432C0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97843"/>
              </p:ext>
            </p:extLst>
          </p:nvPr>
        </p:nvGraphicFramePr>
        <p:xfrm>
          <a:off x="7146131" y="5756566"/>
          <a:ext cx="292893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5" imgW="2929403" imgH="452808" progId="Equation.DSMT4">
                  <p:embed/>
                </p:oleObj>
              </mc:Choice>
              <mc:Fallback>
                <p:oleObj name="Equation" r:id="rId5" imgW="2929403" imgH="4528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6131" y="5756566"/>
                        <a:ext cx="2928937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24945EB2-C898-426A-97E5-10D95C057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73" y="1913921"/>
            <a:ext cx="3523376" cy="12164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0B02DA-B35D-4E30-BD89-9D6545BCC3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211"/>
          <a:stretch/>
        </p:blipFill>
        <p:spPr>
          <a:xfrm>
            <a:off x="709961" y="3429000"/>
            <a:ext cx="3523376" cy="11165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DEC7813-DE7D-49FF-B046-832CEE337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48" y="4876337"/>
            <a:ext cx="4496499" cy="12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8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67F09-0729-42E9-AEC7-CC01FDC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is the number of customers arriving during service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Case 1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Case 2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Case 3 (time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E019CCB-B4D9-4007-ACE4-90F8436CB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6172200" cy="5562600"/>
              </a:xfrm>
              <a:blipFill>
                <a:blip r:embed="rId3"/>
                <a:stretch>
                  <a:fillRect l="-395" t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A523DD-98D0-4791-A94C-7762F311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945EB2-C898-426A-97E5-10D95C05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3" y="1913921"/>
            <a:ext cx="3523376" cy="12164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0B02DA-B35D-4E30-BD89-9D6545BCC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11"/>
          <a:stretch/>
        </p:blipFill>
        <p:spPr>
          <a:xfrm>
            <a:off x="709961" y="3429000"/>
            <a:ext cx="3523376" cy="11165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DEC7813-DE7D-49FF-B046-832CEE337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8" y="4876337"/>
            <a:ext cx="4496499" cy="1275127"/>
          </a:xfrm>
          <a:prstGeom prst="rect">
            <a:avLst/>
          </a:prstGeom>
        </p:spPr>
      </p:pic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19EDD50-09C9-4BF8-893E-A6C6C55CA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346832"/>
              </p:ext>
            </p:extLst>
          </p:nvPr>
        </p:nvGraphicFramePr>
        <p:xfrm>
          <a:off x="6400800" y="1600200"/>
          <a:ext cx="5211763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6" imgW="5212186" imgH="3822192" progId="Equation.DSMT4">
                  <p:embed/>
                </p:oleObj>
              </mc:Choice>
              <mc:Fallback>
                <p:oleObj name="Equation" r:id="rId6" imgW="5212186" imgH="382219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00800" y="1600200"/>
                        <a:ext cx="5211763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960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1.2|7|3.8|13.1|9.1"/>
  <p:tag name="ISPRING_SLIDE_INDENT_LEVEL" val="0"/>
  <p:tag name="ISPRING_CUSTOM_TIMING_USED" val="0"/>
  <p:tag name="GENSWF_SLIDE_UID" val="{1AE019FF-2D02-4E19-83C6-251C363DC52E}:3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4"/>
  <p:tag name="GENSWF_SLIDE_UID" val="{FD664A61-19AA-4576-8612-E28EF6681C42}:393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1074</Words>
  <Application>Microsoft Office PowerPoint</Application>
  <PresentationFormat>Breitbild</PresentationFormat>
  <Paragraphs>161</Paragraphs>
  <Slides>12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Book Antiqua</vt:lpstr>
      <vt:lpstr>Symbol</vt:lpstr>
      <vt:lpstr>Arial</vt:lpstr>
      <vt:lpstr>Wingdings</vt:lpstr>
      <vt:lpstr>Cambria Math</vt:lpstr>
      <vt:lpstr>Times New Roman</vt:lpstr>
      <vt:lpstr>Wingdings 3</vt:lpstr>
      <vt:lpstr>Segoe UI</vt:lpstr>
      <vt:lpstr>Arial Rounded MT Bold</vt:lpstr>
      <vt:lpstr>i3_powerpoint_2017</vt:lpstr>
      <vt:lpstr>Equation</vt:lpstr>
      <vt:lpstr>PowerPoint-Präsentation</vt:lpstr>
      <vt:lpstr>Disclaimer and Copyright Notice</vt:lpstr>
      <vt:lpstr>Chapter 5</vt:lpstr>
      <vt:lpstr>Model with Batch Service and Threshold Control</vt:lpstr>
      <vt:lpstr>State Process</vt:lpstr>
      <vt:lpstr>Different Cases in the State Process</vt:lpstr>
      <vt:lpstr>Markov Chain and State Transition</vt:lpstr>
      <vt:lpstr>State Transition Probabilities</vt:lpstr>
      <vt:lpstr>State Transition Matrix</vt:lpstr>
      <vt:lpstr>State Probabilities and System Characteristics</vt:lpstr>
      <vt:lpstr>State Probabilities at Arbitrary Observation Times</vt:lpstr>
      <vt:lpstr>Numerical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Ch5.5 Model with Batch Service and Threshold Control</dc:title>
  <dc:creator>tobias.hossfeld@uni-wuerzburg.de</dc:creator>
  <cp:lastModifiedBy>Tobias Hoßfeld</cp:lastModifiedBy>
  <cp:revision>931</cp:revision>
  <dcterms:created xsi:type="dcterms:W3CDTF">2011-01-08T01:15:19Z</dcterms:created>
  <dcterms:modified xsi:type="dcterms:W3CDTF">2022-05-05T09:26:47Z</dcterms:modified>
</cp:coreProperties>
</file>